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PT Sans Narrow"/>
      <p:regular r:id="rId16"/>
      <p:bold r:id="rId17"/>
    </p:embeddedFont>
    <p:embeddedFont>
      <p:font typeface="Proxima Nova Semibold"/>
      <p:regular r:id="rId18"/>
      <p:bold r:id="rId19"/>
      <p:boldItalic r:id="rId20"/>
    </p:embeddedFont>
    <p:embeddedFont>
      <p:font typeface="Comfortaa Medium"/>
      <p:regular r:id="rId21"/>
      <p:bold r:id="rId22"/>
    </p:embeddedFont>
    <p:embeddedFont>
      <p:font typeface="Comfortaa"/>
      <p:regular r:id="rId23"/>
      <p:bold r:id="rId24"/>
    </p:embeddedFont>
    <p:embeddedFont>
      <p:font typeface="Alfa Slab One"/>
      <p:regular r:id="rId25"/>
    </p:embeddedFont>
    <p:embeddedFont>
      <p:font typeface="Open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roximaNovaSemibold-boldItalic.fntdata"/><Relationship Id="rId22" Type="http://schemas.openxmlformats.org/officeDocument/2006/relationships/font" Target="fonts/ComfortaaMedium-bold.fntdata"/><Relationship Id="rId21" Type="http://schemas.openxmlformats.org/officeDocument/2006/relationships/font" Target="fonts/ComfortaaMedium-regular.fntdata"/><Relationship Id="rId24" Type="http://schemas.openxmlformats.org/officeDocument/2006/relationships/font" Target="fonts/Comfortaa-bold.fntdata"/><Relationship Id="rId23" Type="http://schemas.openxmlformats.org/officeDocument/2006/relationships/font" Target="fonts/Comfortaa-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penSans-regular.fntdata"/><Relationship Id="rId25" Type="http://schemas.openxmlformats.org/officeDocument/2006/relationships/font" Target="fonts/AlfaSlabOne-regular.fntdata"/><Relationship Id="rId28" Type="http://schemas.openxmlformats.org/officeDocument/2006/relationships/font" Target="fonts/OpenSans-italic.fntdata"/><Relationship Id="rId27" Type="http://schemas.openxmlformats.org/officeDocument/2006/relationships/font" Target="fonts/OpenSans-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penSans-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PTSansNarrow-bold.fntdata"/><Relationship Id="rId16" Type="http://schemas.openxmlformats.org/officeDocument/2006/relationships/font" Target="fonts/PTSansNarrow-regular.fntdata"/><Relationship Id="rId19" Type="http://schemas.openxmlformats.org/officeDocument/2006/relationships/font" Target="fonts/ProximaNovaSemibold-bold.fntdata"/><Relationship Id="rId18" Type="http://schemas.openxmlformats.org/officeDocument/2006/relationships/font" Target="fonts/ProximaNovaSemibold-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54512fed59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54512fed59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54512fed59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54512fed59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54512fed59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54512fed59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54512fed59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54512fed59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54512fed59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54512fed59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54512fed59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54512fed59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54512fed59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54512fed59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54512fed59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54512fed59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54512fed5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54512fed5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500">
        <p:push dir="r"/>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www.youtube.com/watch?v=hey4_1PbO28&amp;ab_channel=TechCode" TargetMode="External"/><Relationship Id="rId4" Type="http://schemas.openxmlformats.org/officeDocument/2006/relationships/hyperlink" Target="https://studylib.net/doc/26139844/practical-linear-algebra-for-data-science--from-core-conc...e" TargetMode="External"/><Relationship Id="rId5"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www.nibcode.com/en/blog/1130/cryptography-and-linear-algebra" TargetMode="External"/><Relationship Id="rId4" Type="http://schemas.openxmlformats.org/officeDocument/2006/relationships/hyperlink" Target="https://www.nibcode.com/en/blog/1130/cryptography-and-linear-algebra" TargetMode="External"/><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www.sciencedirect.com/topics/social-sciences/network-analysis" TargetMode="External"/><Relationship Id="rId4" Type="http://schemas.openxmlformats.org/officeDocument/2006/relationships/hyperlink" Target="https://www.sciencedirect.com/topics/social-sciences/network-analysis" TargetMode="External"/><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858125" y="975589"/>
            <a:ext cx="71367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i="1" lang="en" sz="2840">
                <a:latin typeface="Comfortaa"/>
                <a:ea typeface="Comfortaa"/>
                <a:cs typeface="Comfortaa"/>
                <a:sym typeface="Comfortaa"/>
              </a:rPr>
              <a:t>Linear Algebra in Computer Science</a:t>
            </a:r>
            <a:endParaRPr i="1" sz="2840">
              <a:latin typeface="Comfortaa"/>
              <a:ea typeface="Comfortaa"/>
              <a:cs typeface="Comfortaa"/>
              <a:sym typeface="Comfortaa"/>
            </a:endParaRPr>
          </a:p>
        </p:txBody>
      </p:sp>
      <p:sp>
        <p:nvSpPr>
          <p:cNvPr id="67" name="Google Shape;67;p13"/>
          <p:cNvSpPr txBox="1"/>
          <p:nvPr>
            <p:ph idx="1" type="subTitle"/>
          </p:nvPr>
        </p:nvSpPr>
        <p:spPr>
          <a:xfrm>
            <a:off x="1918925" y="1998000"/>
            <a:ext cx="56484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latin typeface="Proxima Nova Semibold"/>
                <a:ea typeface="Proxima Nova Semibold"/>
                <a:cs typeface="Proxima Nova Semibold"/>
                <a:sym typeface="Proxima Nova Semibold"/>
              </a:rPr>
              <a:t>Unleashing the Power of Matrix</a:t>
            </a:r>
            <a:endParaRPr>
              <a:latin typeface="Proxima Nova Semibold"/>
              <a:ea typeface="Proxima Nova Semibold"/>
              <a:cs typeface="Proxima Nova Semibold"/>
              <a:sym typeface="Proxima Nova Semibold"/>
            </a:endParaRPr>
          </a:p>
        </p:txBody>
      </p:sp>
      <p:pic>
        <p:nvPicPr>
          <p:cNvPr id="68" name="Google Shape;68;p13"/>
          <p:cNvPicPr preferRelativeResize="0"/>
          <p:nvPr/>
        </p:nvPicPr>
        <p:blipFill>
          <a:blip r:embed="rId3">
            <a:alphaModFix/>
          </a:blip>
          <a:stretch>
            <a:fillRect/>
          </a:stretch>
        </p:blipFill>
        <p:spPr>
          <a:xfrm>
            <a:off x="3853953" y="-183700"/>
            <a:ext cx="1263324" cy="1226450"/>
          </a:xfrm>
          <a:prstGeom prst="rect">
            <a:avLst/>
          </a:prstGeom>
          <a:noFill/>
          <a:ln>
            <a:noFill/>
          </a:ln>
        </p:spPr>
      </p:pic>
      <p:sp>
        <p:nvSpPr>
          <p:cNvPr id="69" name="Google Shape;69;p13"/>
          <p:cNvSpPr txBox="1"/>
          <p:nvPr>
            <p:ph idx="1" type="subTitle"/>
          </p:nvPr>
        </p:nvSpPr>
        <p:spPr>
          <a:xfrm>
            <a:off x="1918925" y="2999300"/>
            <a:ext cx="5648400" cy="7926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a:latin typeface="PT Sans Narrow"/>
                <a:ea typeface="PT Sans Narrow"/>
                <a:cs typeface="PT Sans Narrow"/>
                <a:sym typeface="PT Sans Narrow"/>
              </a:rPr>
              <a:t>SAMAYUN MIAH CHOWDHURY</a:t>
            </a:r>
            <a:endParaRPr>
              <a:latin typeface="PT Sans Narrow"/>
              <a:ea typeface="PT Sans Narrow"/>
              <a:cs typeface="PT Sans Narrow"/>
              <a:sym typeface="PT Sans Narrow"/>
            </a:endParaRPr>
          </a:p>
          <a:p>
            <a:pPr indent="0" lvl="0" marL="0" rtl="0" algn="ctr">
              <a:spcBef>
                <a:spcPts val="0"/>
              </a:spcBef>
              <a:spcAft>
                <a:spcPts val="0"/>
              </a:spcAft>
              <a:buNone/>
            </a:pPr>
            <a:r>
              <a:rPr lang="en" sz="2000">
                <a:latin typeface="PT Sans Narrow"/>
                <a:ea typeface="PT Sans Narrow"/>
                <a:cs typeface="PT Sans Narrow"/>
                <a:sym typeface="PT Sans Narrow"/>
              </a:rPr>
              <a:t>Software Developer</a:t>
            </a:r>
            <a:endParaRPr sz="2000">
              <a:latin typeface="PT Sans Narrow"/>
              <a:ea typeface="PT Sans Narrow"/>
              <a:cs typeface="PT Sans Narrow"/>
              <a:sym typeface="PT Sans Narrow"/>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134" name="Google Shape;134;p22" title=" Learn Linear Algebra with Python "/>
          <p:cNvSpPr txBox="1"/>
          <p:nvPr>
            <p:ph idx="1" type="body"/>
          </p:nvPr>
        </p:nvSpPr>
        <p:spPr>
          <a:xfrm>
            <a:off x="236875" y="1379100"/>
            <a:ext cx="4680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Blog: </a:t>
            </a:r>
            <a:r>
              <a:rPr lang="en" sz="1400" u="sng">
                <a:solidFill>
                  <a:schemeClr val="hlink"/>
                </a:solidFill>
                <a:hlinkClick r:id="rId3"/>
              </a:rPr>
              <a:t> Learn Linear Algebra with Python </a:t>
            </a:r>
            <a:endParaRPr sz="1400"/>
          </a:p>
          <a:p>
            <a:pPr indent="0" lvl="0" marL="0" rtl="0" algn="l">
              <a:spcBef>
                <a:spcPts val="1200"/>
              </a:spcBef>
              <a:spcAft>
                <a:spcPts val="0"/>
              </a:spcAft>
              <a:buNone/>
            </a:pPr>
            <a:r>
              <a:rPr lang="en" sz="1400">
                <a:solidFill>
                  <a:srgbClr val="000000"/>
                </a:solidFill>
                <a:latin typeface="Comfortaa Medium"/>
                <a:ea typeface="Comfortaa Medium"/>
                <a:cs typeface="Comfortaa Medium"/>
                <a:sym typeface="Comfortaa Medium"/>
              </a:rPr>
              <a:t>Book: </a:t>
            </a:r>
            <a:r>
              <a:rPr lang="en" sz="1400" u="sng">
                <a:solidFill>
                  <a:schemeClr val="hlink"/>
                </a:solidFill>
                <a:latin typeface="Comfortaa Medium"/>
                <a:ea typeface="Comfortaa Medium"/>
                <a:cs typeface="Comfortaa Medium"/>
                <a:sym typeface="Comfortaa Medium"/>
                <a:hlinkClick r:id="rId4"/>
              </a:rPr>
              <a:t>Practical Linear Algebra for Data Science</a:t>
            </a:r>
            <a:endParaRPr sz="1400">
              <a:solidFill>
                <a:srgbClr val="000000"/>
              </a:solidFill>
              <a:latin typeface="Comfortaa Medium"/>
              <a:ea typeface="Comfortaa Medium"/>
              <a:cs typeface="Comfortaa Medium"/>
              <a:sym typeface="Comfortaa Medium"/>
            </a:endParaRPr>
          </a:p>
          <a:p>
            <a:pPr indent="0" lvl="0" marL="0" rtl="0" algn="l">
              <a:spcBef>
                <a:spcPts val="1200"/>
              </a:spcBef>
              <a:spcAft>
                <a:spcPts val="1200"/>
              </a:spcAft>
              <a:buNone/>
            </a:pPr>
            <a:r>
              <a:t/>
            </a:r>
            <a:endParaRPr/>
          </a:p>
        </p:txBody>
      </p:sp>
      <p:pic>
        <p:nvPicPr>
          <p:cNvPr id="135" name="Google Shape;135;p22"/>
          <p:cNvPicPr preferRelativeResize="0"/>
          <p:nvPr/>
        </p:nvPicPr>
        <p:blipFill>
          <a:blip r:embed="rId5">
            <a:alphaModFix/>
          </a:blip>
          <a:stretch>
            <a:fillRect/>
          </a:stretch>
        </p:blipFill>
        <p:spPr>
          <a:xfrm>
            <a:off x="4971500" y="0"/>
            <a:ext cx="4014851" cy="50570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75" name="Google Shape;75;p14"/>
          <p:cNvPicPr preferRelativeResize="0"/>
          <p:nvPr/>
        </p:nvPicPr>
        <p:blipFill>
          <a:blip r:embed="rId3">
            <a:alphaModFix/>
          </a:blip>
          <a:stretch>
            <a:fillRect/>
          </a:stretch>
        </p:blipFill>
        <p:spPr>
          <a:xfrm>
            <a:off x="0" y="0"/>
            <a:ext cx="9144010" cy="5143500"/>
          </a:xfrm>
          <a:prstGeom prst="rect">
            <a:avLst/>
          </a:prstGeom>
          <a:noFill/>
          <a:ln>
            <a:noFill/>
          </a:ln>
        </p:spPr>
      </p:pic>
      <p:pic>
        <p:nvPicPr>
          <p:cNvPr id="76" name="Google Shape;76;p14"/>
          <p:cNvPicPr preferRelativeResize="0"/>
          <p:nvPr/>
        </p:nvPicPr>
        <p:blipFill>
          <a:blip r:embed="rId4">
            <a:alphaModFix/>
          </a:blip>
          <a:stretch>
            <a:fillRect/>
          </a:stretch>
        </p:blipFill>
        <p:spPr>
          <a:xfrm>
            <a:off x="2522125" y="0"/>
            <a:ext cx="3895975" cy="5143501"/>
          </a:xfrm>
          <a:prstGeom prst="rect">
            <a:avLst/>
          </a:prstGeom>
          <a:noFill/>
          <a:ln>
            <a:noFill/>
          </a:ln>
        </p:spPr>
      </p:pic>
      <p:sp>
        <p:nvSpPr>
          <p:cNvPr id="77" name="Google Shape;77;p14"/>
          <p:cNvSpPr txBox="1"/>
          <p:nvPr/>
        </p:nvSpPr>
        <p:spPr>
          <a:xfrm>
            <a:off x="223650" y="2898875"/>
            <a:ext cx="86967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800">
                <a:solidFill>
                  <a:srgbClr val="CCCCCC"/>
                </a:solidFill>
                <a:latin typeface="Alfa Slab One"/>
                <a:ea typeface="Alfa Slab One"/>
                <a:cs typeface="Alfa Slab One"/>
                <a:sym typeface="Alfa Slab One"/>
              </a:rPr>
              <a:t>Unleashing the Power of Matrix</a:t>
            </a:r>
            <a:endParaRPr sz="3800">
              <a:solidFill>
                <a:srgbClr val="CCCCCC"/>
              </a:solidFill>
              <a:latin typeface="Alfa Slab One"/>
              <a:ea typeface="Alfa Slab One"/>
              <a:cs typeface="Alfa Slab One"/>
              <a:sym typeface="Alfa Slab One"/>
            </a:endParaRPr>
          </a:p>
        </p:txBody>
      </p:sp>
      <p:sp>
        <p:nvSpPr>
          <p:cNvPr id="78" name="Google Shape;78;p14"/>
          <p:cNvSpPr txBox="1"/>
          <p:nvPr/>
        </p:nvSpPr>
        <p:spPr>
          <a:xfrm>
            <a:off x="2571750" y="3668375"/>
            <a:ext cx="5775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accent6"/>
                </a:solidFill>
                <a:latin typeface="PT Sans Narrow"/>
                <a:ea typeface="PT Sans Narrow"/>
                <a:cs typeface="PT Sans Narrow"/>
                <a:sym typeface="PT Sans Narrow"/>
              </a:rPr>
              <a:t>SAMAYUN MIAH CHOWDHURY</a:t>
            </a:r>
            <a:endParaRPr sz="2400">
              <a:solidFill>
                <a:schemeClr val="accent6"/>
              </a:solidFill>
              <a:latin typeface="PT Sans Narrow"/>
              <a:ea typeface="PT Sans Narrow"/>
              <a:cs typeface="PT Sans Narrow"/>
              <a:sym typeface="PT Sans Narrow"/>
            </a:endParaRPr>
          </a:p>
        </p:txBody>
      </p:sp>
      <p:sp>
        <p:nvSpPr>
          <p:cNvPr id="79" name="Google Shape;79;p14"/>
          <p:cNvSpPr txBox="1"/>
          <p:nvPr/>
        </p:nvSpPr>
        <p:spPr>
          <a:xfrm>
            <a:off x="4049400" y="4222475"/>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rgbClr val="D9D9D9"/>
                </a:solidFill>
                <a:latin typeface="PT Sans Narrow"/>
                <a:ea typeface="PT Sans Narrow"/>
                <a:cs typeface="PT Sans Narrow"/>
                <a:sym typeface="PT Sans Narrow"/>
              </a:rPr>
              <a:t>Software Developer</a:t>
            </a:r>
            <a:endParaRPr sz="2000">
              <a:solidFill>
                <a:srgbClr val="D9D9D9"/>
              </a:solidFill>
              <a:latin typeface="PT Sans Narrow"/>
              <a:ea typeface="PT Sans Narrow"/>
              <a:cs typeface="PT Sans Narrow"/>
              <a:sym typeface="PT Sans Narro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85" name="Google Shape;85;p15"/>
          <p:cNvSpPr txBox="1"/>
          <p:nvPr>
            <p:ph idx="1" type="body"/>
          </p:nvPr>
        </p:nvSpPr>
        <p:spPr>
          <a:xfrm>
            <a:off x="311700" y="1266325"/>
            <a:ext cx="4781700" cy="35361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000000"/>
                </a:solidFill>
                <a:latin typeface="Comfortaa"/>
                <a:ea typeface="Comfortaa"/>
                <a:cs typeface="Comfortaa"/>
                <a:sym typeface="Comfortaa"/>
              </a:rPr>
              <a:t>Linear algebra, mathematical discipline that deals with </a:t>
            </a:r>
            <a:r>
              <a:rPr b="1" lang="en">
                <a:solidFill>
                  <a:srgbClr val="000000"/>
                </a:solidFill>
                <a:latin typeface="Comfortaa"/>
                <a:ea typeface="Comfortaa"/>
                <a:cs typeface="Comfortaa"/>
                <a:sym typeface="Comfortaa"/>
              </a:rPr>
              <a:t>vectors</a:t>
            </a:r>
            <a:r>
              <a:rPr lang="en">
                <a:solidFill>
                  <a:srgbClr val="000000"/>
                </a:solidFill>
                <a:latin typeface="Comfortaa"/>
                <a:ea typeface="Comfortaa"/>
                <a:cs typeface="Comfortaa"/>
                <a:sym typeface="Comfortaa"/>
              </a:rPr>
              <a:t> and </a:t>
            </a:r>
            <a:r>
              <a:rPr b="1" lang="en">
                <a:solidFill>
                  <a:srgbClr val="000000"/>
                </a:solidFill>
                <a:latin typeface="Comfortaa"/>
                <a:ea typeface="Comfortaa"/>
                <a:cs typeface="Comfortaa"/>
                <a:sym typeface="Comfortaa"/>
              </a:rPr>
              <a:t>matrices</a:t>
            </a:r>
            <a:r>
              <a:rPr lang="en">
                <a:solidFill>
                  <a:srgbClr val="000000"/>
                </a:solidFill>
                <a:latin typeface="Comfortaa"/>
                <a:ea typeface="Comfortaa"/>
                <a:cs typeface="Comfortaa"/>
                <a:sym typeface="Comfortaa"/>
              </a:rPr>
              <a:t> and, more generally, with </a:t>
            </a:r>
            <a:r>
              <a:rPr b="1" lang="en">
                <a:solidFill>
                  <a:srgbClr val="000000"/>
                </a:solidFill>
                <a:latin typeface="Comfortaa"/>
                <a:ea typeface="Comfortaa"/>
                <a:cs typeface="Comfortaa"/>
                <a:sym typeface="Comfortaa"/>
              </a:rPr>
              <a:t>vector spaces and linear transformations.</a:t>
            </a:r>
            <a:endParaRPr b="1">
              <a:latin typeface="Comfortaa"/>
              <a:ea typeface="Comfortaa"/>
              <a:cs typeface="Comfortaa"/>
              <a:sym typeface="Comfortaa"/>
            </a:endParaRPr>
          </a:p>
        </p:txBody>
      </p:sp>
      <p:pic>
        <p:nvPicPr>
          <p:cNvPr id="86" name="Google Shape;86;p15"/>
          <p:cNvPicPr preferRelativeResize="0"/>
          <p:nvPr/>
        </p:nvPicPr>
        <p:blipFill>
          <a:blip r:embed="rId3">
            <a:alphaModFix/>
          </a:blip>
          <a:stretch>
            <a:fillRect/>
          </a:stretch>
        </p:blipFill>
        <p:spPr>
          <a:xfrm>
            <a:off x="4776200" y="375950"/>
            <a:ext cx="4246026" cy="30819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6"/>
          <p:cNvSpPr txBox="1"/>
          <p:nvPr>
            <p:ph type="title"/>
          </p:nvPr>
        </p:nvSpPr>
        <p:spPr>
          <a:xfrm>
            <a:off x="141925" y="569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Foundations of Linear Algebra</a:t>
            </a:r>
            <a:endParaRPr sz="2400"/>
          </a:p>
          <a:p>
            <a:pPr indent="0" lvl="0" marL="0" rtl="0" algn="l">
              <a:spcBef>
                <a:spcPts val="0"/>
              </a:spcBef>
              <a:spcAft>
                <a:spcPts val="0"/>
              </a:spcAft>
              <a:buNone/>
            </a:pPr>
            <a:r>
              <a:t/>
            </a:r>
            <a:endParaRPr/>
          </a:p>
        </p:txBody>
      </p:sp>
      <p:sp>
        <p:nvSpPr>
          <p:cNvPr id="92" name="Google Shape;92;p16"/>
          <p:cNvSpPr txBox="1"/>
          <p:nvPr>
            <p:ph idx="1" type="body"/>
          </p:nvPr>
        </p:nvSpPr>
        <p:spPr>
          <a:xfrm>
            <a:off x="1006575" y="667975"/>
            <a:ext cx="7656000" cy="4268400"/>
          </a:xfrm>
          <a:prstGeom prst="rect">
            <a:avLst/>
          </a:prstGeom>
        </p:spPr>
        <p:txBody>
          <a:bodyPr anchorCtr="0" anchor="t" bIns="91425" lIns="91425" spcFirstLastPara="1" rIns="91425" wrap="square" tIns="91425">
            <a:noAutofit/>
          </a:bodyPr>
          <a:lstStyle/>
          <a:p>
            <a:pPr indent="-317500" lvl="0" marL="457200" rtl="0" algn="l">
              <a:spcBef>
                <a:spcPts val="1200"/>
              </a:spcBef>
              <a:spcAft>
                <a:spcPts val="0"/>
              </a:spcAft>
              <a:buClr>
                <a:srgbClr val="000000"/>
              </a:buClr>
              <a:buSzPts val="1400"/>
              <a:buFont typeface="Arial"/>
              <a:buAutoNum type="arabicPeriod"/>
            </a:pPr>
            <a:r>
              <a:rPr b="1" lang="en" sz="1400"/>
              <a:t>Vectors</a:t>
            </a:r>
            <a:r>
              <a:rPr lang="en" sz="1400"/>
              <a:t>: Vectors represent quantities with magnitude and direction. In computer science, vectors are often used to represent points in space, velocities, or other quantities. They </a:t>
            </a:r>
            <a:r>
              <a:rPr lang="en" sz="1400"/>
              <a:t>c</a:t>
            </a:r>
            <a:r>
              <a:rPr lang="en" sz="1400"/>
              <a:t>an be represented as column or row matrices.</a:t>
            </a:r>
            <a:endParaRPr sz="1400"/>
          </a:p>
          <a:p>
            <a:pPr indent="0" lvl="0" marL="457200" rtl="0" algn="l">
              <a:spcBef>
                <a:spcPts val="1200"/>
              </a:spcBef>
              <a:spcAft>
                <a:spcPts val="0"/>
              </a:spcAft>
              <a:buNone/>
            </a:pPr>
            <a:r>
              <a:t/>
            </a:r>
            <a:endParaRPr sz="1400"/>
          </a:p>
          <a:p>
            <a:pPr indent="-317500" lvl="0" marL="457200" rtl="0" algn="l">
              <a:spcBef>
                <a:spcPts val="1200"/>
              </a:spcBef>
              <a:spcAft>
                <a:spcPts val="0"/>
              </a:spcAft>
              <a:buClr>
                <a:srgbClr val="000000"/>
              </a:buClr>
              <a:buSzPts val="1400"/>
              <a:buFont typeface="Arial"/>
              <a:buAutoNum type="arabicPeriod"/>
            </a:pPr>
            <a:r>
              <a:rPr b="1" lang="en" sz="1400"/>
              <a:t>Matrices</a:t>
            </a:r>
            <a:r>
              <a:rPr lang="en" sz="1400"/>
              <a:t>: Matrices are rectangular arrays of numbers. They are used to represent transformations, systems of linear equations, and various data structures. Matrices have dimensions defined by the number of rows and columns.</a:t>
            </a:r>
            <a:endParaRPr sz="1400"/>
          </a:p>
          <a:p>
            <a:pPr indent="0" lvl="0" marL="457200" rtl="0" algn="l">
              <a:spcBef>
                <a:spcPts val="1200"/>
              </a:spcBef>
              <a:spcAft>
                <a:spcPts val="0"/>
              </a:spcAft>
              <a:buNone/>
            </a:pPr>
            <a:r>
              <a:t/>
            </a:r>
            <a:endParaRPr sz="1400"/>
          </a:p>
          <a:p>
            <a:pPr indent="-317500" lvl="0" marL="457200" rtl="0" algn="l">
              <a:spcBef>
                <a:spcPts val="1200"/>
              </a:spcBef>
              <a:spcAft>
                <a:spcPts val="0"/>
              </a:spcAft>
              <a:buClr>
                <a:srgbClr val="000000"/>
              </a:buClr>
              <a:buSzPts val="1400"/>
              <a:buFont typeface="Arial"/>
              <a:buAutoNum type="arabicPeriod"/>
            </a:pPr>
            <a:r>
              <a:rPr b="1" lang="en" sz="1400"/>
              <a:t>Basic Operations:</a:t>
            </a:r>
            <a:r>
              <a:rPr lang="en" sz="1400"/>
              <a:t> </a:t>
            </a:r>
            <a:endParaRPr sz="1400"/>
          </a:p>
          <a:p>
            <a:pPr indent="-317500" lvl="1" marL="914400" rtl="0" algn="l">
              <a:spcBef>
                <a:spcPts val="0"/>
              </a:spcBef>
              <a:spcAft>
                <a:spcPts val="0"/>
              </a:spcAft>
              <a:buClr>
                <a:srgbClr val="000000"/>
              </a:buClr>
              <a:buSzPts val="1400"/>
              <a:buFont typeface="Arial"/>
              <a:buChar char="○"/>
            </a:pPr>
            <a:r>
              <a:rPr lang="en"/>
              <a:t>Addition and Subtraction:</a:t>
            </a:r>
            <a:endParaRPr/>
          </a:p>
          <a:p>
            <a:pPr indent="-317500" lvl="1" marL="914400" rtl="0" algn="l">
              <a:spcBef>
                <a:spcPts val="0"/>
              </a:spcBef>
              <a:spcAft>
                <a:spcPts val="0"/>
              </a:spcAft>
              <a:buClr>
                <a:srgbClr val="000000"/>
              </a:buClr>
              <a:buSzPts val="1400"/>
              <a:buFont typeface="Arial"/>
              <a:buChar char="○"/>
            </a:pPr>
            <a:r>
              <a:rPr lang="en"/>
              <a:t>Scalar Multiplication</a:t>
            </a:r>
            <a:endParaRPr/>
          </a:p>
          <a:p>
            <a:pPr indent="-317500" lvl="1" marL="914400" rtl="0" algn="l">
              <a:spcBef>
                <a:spcPts val="0"/>
              </a:spcBef>
              <a:spcAft>
                <a:spcPts val="0"/>
              </a:spcAft>
              <a:buClr>
                <a:srgbClr val="000000"/>
              </a:buClr>
              <a:buSzPts val="1400"/>
              <a:buFont typeface="Arial"/>
              <a:buChar char="○"/>
            </a:pPr>
            <a:r>
              <a:rPr lang="en"/>
              <a:t>Matrix Multiplication:</a:t>
            </a:r>
            <a:endParaRPr/>
          </a:p>
          <a:p>
            <a:pPr indent="0" lvl="0" marL="0" rtl="0" algn="l">
              <a:spcBef>
                <a:spcPts val="1200"/>
              </a:spcBef>
              <a:spcAft>
                <a:spcPts val="0"/>
              </a:spcAft>
              <a:buNone/>
            </a:pPr>
            <a:r>
              <a:rPr b="1" lang="en" sz="1400"/>
              <a:t>4. Matrix Properties</a:t>
            </a:r>
            <a:r>
              <a:rPr lang="en" sz="1400"/>
              <a:t>:</a:t>
            </a:r>
            <a:endParaRPr sz="1400"/>
          </a:p>
          <a:p>
            <a:pPr indent="-317500" lvl="1" marL="914400" rtl="0" algn="l">
              <a:spcBef>
                <a:spcPts val="1200"/>
              </a:spcBef>
              <a:spcAft>
                <a:spcPts val="0"/>
              </a:spcAft>
              <a:buClr>
                <a:srgbClr val="000000"/>
              </a:buClr>
              <a:buSzPts val="1400"/>
              <a:buFont typeface="Arial"/>
              <a:buChar char="○"/>
            </a:pPr>
            <a:r>
              <a:rPr lang="en"/>
              <a:t>Transpo</a:t>
            </a:r>
            <a:r>
              <a:rPr lang="en"/>
              <a:t>se * </a:t>
            </a:r>
            <a:r>
              <a:rPr lang="en"/>
              <a:t>Inverse * Determinant:  * Rank:</a:t>
            </a:r>
            <a:endParaRPr/>
          </a:p>
          <a:p>
            <a:pPr indent="0" lvl="0" marL="0" rtl="0" algn="l">
              <a:spcBef>
                <a:spcPts val="1200"/>
              </a:spcBef>
              <a:spcAft>
                <a:spcPts val="1200"/>
              </a:spcAft>
              <a:buNone/>
            </a:pPr>
            <a:r>
              <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7"/>
          <p:cNvSpPr txBox="1"/>
          <p:nvPr>
            <p:ph type="title"/>
          </p:nvPr>
        </p:nvSpPr>
        <p:spPr>
          <a:xfrm>
            <a:off x="311700" y="18560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Applications of Linear Algebra in Computer Science</a:t>
            </a:r>
            <a:endParaRPr/>
          </a:p>
        </p:txBody>
      </p:sp>
      <p:sp>
        <p:nvSpPr>
          <p:cNvPr id="98" name="Google Shape;98;p17"/>
          <p:cNvSpPr txBox="1"/>
          <p:nvPr>
            <p:ph idx="1" type="body"/>
          </p:nvPr>
        </p:nvSpPr>
        <p:spPr>
          <a:xfrm>
            <a:off x="56400" y="1266325"/>
            <a:ext cx="5436900" cy="3302700"/>
          </a:xfrm>
          <a:prstGeom prst="rect">
            <a:avLst/>
          </a:prstGeom>
        </p:spPr>
        <p:txBody>
          <a:bodyPr anchorCtr="0" anchor="t" bIns="91425" lIns="91425" spcFirstLastPara="1" rIns="91425" wrap="square" tIns="91425">
            <a:normAutofit/>
          </a:bodyPr>
          <a:lstStyle/>
          <a:p>
            <a:pPr indent="-342900" lvl="0" marL="457200" rtl="0" algn="just">
              <a:spcBef>
                <a:spcPts val="1200"/>
              </a:spcBef>
              <a:spcAft>
                <a:spcPts val="0"/>
              </a:spcAft>
              <a:buSzPts val="1800"/>
              <a:buChar char="★"/>
            </a:pPr>
            <a:r>
              <a:rPr lang="en"/>
              <a:t>Computer graphics: 2D/3D transformations, rendering, and animation</a:t>
            </a:r>
            <a:endParaRPr/>
          </a:p>
          <a:p>
            <a:pPr indent="-342900" lvl="0" marL="457200" rtl="0" algn="just">
              <a:spcBef>
                <a:spcPts val="0"/>
              </a:spcBef>
              <a:spcAft>
                <a:spcPts val="0"/>
              </a:spcAft>
              <a:buSzPts val="1800"/>
              <a:buChar char="★"/>
            </a:pPr>
            <a:r>
              <a:rPr lang="en"/>
              <a:t>Machine learning: feature extraction, dimensionality reduction, linear regression</a:t>
            </a:r>
            <a:endParaRPr/>
          </a:p>
          <a:p>
            <a:pPr indent="-342900" lvl="0" marL="457200" rtl="0" algn="just">
              <a:spcBef>
                <a:spcPts val="0"/>
              </a:spcBef>
              <a:spcAft>
                <a:spcPts val="0"/>
              </a:spcAft>
              <a:buSzPts val="1800"/>
              <a:buChar char="★"/>
            </a:pPr>
            <a:r>
              <a:rPr lang="en"/>
              <a:t>Cryptography: encryption and decryption algorithms</a:t>
            </a:r>
            <a:endParaRPr/>
          </a:p>
          <a:p>
            <a:pPr indent="-342900" lvl="0" marL="457200" rtl="0" algn="just">
              <a:spcBef>
                <a:spcPts val="0"/>
              </a:spcBef>
              <a:spcAft>
                <a:spcPts val="0"/>
              </a:spcAft>
              <a:buSzPts val="1800"/>
              <a:buChar char="★"/>
            </a:pPr>
            <a:r>
              <a:rPr lang="en"/>
              <a:t>Network analysis: graph theory and adjacency matrices</a:t>
            </a:r>
            <a:endParaRPr/>
          </a:p>
        </p:txBody>
      </p:sp>
      <p:pic>
        <p:nvPicPr>
          <p:cNvPr id="99" name="Google Shape;99;p17"/>
          <p:cNvPicPr preferRelativeResize="0"/>
          <p:nvPr/>
        </p:nvPicPr>
        <p:blipFill>
          <a:blip r:embed="rId3">
            <a:alphaModFix/>
          </a:blip>
          <a:stretch>
            <a:fillRect/>
          </a:stretch>
        </p:blipFill>
        <p:spPr>
          <a:xfrm>
            <a:off x="5538425" y="1541725"/>
            <a:ext cx="3541674" cy="22143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Cryptography -</a:t>
            </a:r>
            <a:r>
              <a:rPr i="1" lang="en" sz="2650">
                <a:solidFill>
                  <a:schemeClr val="hlink"/>
                </a:solidFill>
                <a:uFill>
                  <a:noFill/>
                </a:uFill>
                <a:hlinkClick r:id="rId3"/>
              </a:rPr>
              <a:t> </a:t>
            </a:r>
            <a:r>
              <a:rPr i="1" lang="en" sz="2650" u="sng">
                <a:solidFill>
                  <a:schemeClr val="hlink"/>
                </a:solidFill>
                <a:hlinkClick r:id="rId4"/>
              </a:rPr>
              <a:t>Blog Link Here</a:t>
            </a:r>
            <a:endParaRPr i="1" sz="2650">
              <a:solidFill>
                <a:srgbClr val="4A86E8"/>
              </a:solidFill>
            </a:endParaRPr>
          </a:p>
        </p:txBody>
      </p:sp>
      <p:sp>
        <p:nvSpPr>
          <p:cNvPr id="105" name="Google Shape;105;p18"/>
          <p:cNvSpPr txBox="1"/>
          <p:nvPr>
            <p:ph idx="1" type="body"/>
          </p:nvPr>
        </p:nvSpPr>
        <p:spPr>
          <a:xfrm>
            <a:off x="688225" y="1604725"/>
            <a:ext cx="4173300" cy="3302700"/>
          </a:xfrm>
          <a:prstGeom prst="rect">
            <a:avLst/>
          </a:prstGeom>
        </p:spPr>
        <p:txBody>
          <a:bodyPr anchorCtr="0" anchor="t" bIns="91425" lIns="91425" spcFirstLastPara="1" rIns="91425" wrap="square" tIns="91425">
            <a:normAutofit/>
          </a:bodyPr>
          <a:lstStyle/>
          <a:p>
            <a:pPr indent="-298450" lvl="0" marL="457200" rtl="0" algn="l">
              <a:spcBef>
                <a:spcPts val="1200"/>
              </a:spcBef>
              <a:spcAft>
                <a:spcPts val="0"/>
              </a:spcAft>
              <a:buClr>
                <a:srgbClr val="000000"/>
              </a:buClr>
              <a:buSzPts val="1100"/>
              <a:buFont typeface="Comfortaa Medium"/>
              <a:buChar char="●"/>
            </a:pPr>
            <a:r>
              <a:rPr i="1" lang="en">
                <a:latin typeface="Comfortaa Medium"/>
                <a:ea typeface="Comfortaa Medium"/>
                <a:cs typeface="Comfortaa Medium"/>
                <a:sym typeface="Comfortaa Medium"/>
              </a:rPr>
              <a:t>Symmetric and asymmetric encryption</a:t>
            </a:r>
            <a:endParaRPr i="1">
              <a:latin typeface="Comfortaa Medium"/>
              <a:ea typeface="Comfortaa Medium"/>
              <a:cs typeface="Comfortaa Medium"/>
              <a:sym typeface="Comfortaa Medium"/>
            </a:endParaRPr>
          </a:p>
          <a:p>
            <a:pPr indent="-298450" lvl="0" marL="457200" rtl="0" algn="l">
              <a:spcBef>
                <a:spcPts val="0"/>
              </a:spcBef>
              <a:spcAft>
                <a:spcPts val="0"/>
              </a:spcAft>
              <a:buClr>
                <a:srgbClr val="000000"/>
              </a:buClr>
              <a:buSzPts val="1100"/>
              <a:buFont typeface="Comfortaa Medium"/>
              <a:buChar char="●"/>
            </a:pPr>
            <a:r>
              <a:rPr i="1" lang="en">
                <a:latin typeface="Comfortaa Medium"/>
                <a:ea typeface="Comfortaa Medium"/>
                <a:cs typeface="Comfortaa Medium"/>
                <a:sym typeface="Comfortaa Medium"/>
              </a:rPr>
              <a:t>Matrix operations in encryption and decryption algorithms</a:t>
            </a:r>
            <a:endParaRPr i="1">
              <a:latin typeface="Comfortaa Medium"/>
              <a:ea typeface="Comfortaa Medium"/>
              <a:cs typeface="Comfortaa Medium"/>
              <a:sym typeface="Comfortaa Medium"/>
            </a:endParaRPr>
          </a:p>
          <a:p>
            <a:pPr indent="-298450" lvl="0" marL="457200" rtl="0" algn="l">
              <a:spcBef>
                <a:spcPts val="0"/>
              </a:spcBef>
              <a:spcAft>
                <a:spcPts val="0"/>
              </a:spcAft>
              <a:buClr>
                <a:srgbClr val="000000"/>
              </a:buClr>
              <a:buSzPts val="1100"/>
              <a:buFont typeface="Comfortaa Medium"/>
              <a:buChar char="●"/>
            </a:pPr>
            <a:r>
              <a:rPr i="1" lang="en">
                <a:latin typeface="Comfortaa Medium"/>
                <a:ea typeface="Comfortaa Medium"/>
                <a:cs typeface="Comfortaa Medium"/>
                <a:sym typeface="Comfortaa Medium"/>
              </a:rPr>
              <a:t>Key generation and secure communication</a:t>
            </a:r>
            <a:endParaRPr i="1">
              <a:latin typeface="Comfortaa Medium"/>
              <a:ea typeface="Comfortaa Medium"/>
              <a:cs typeface="Comfortaa Medium"/>
              <a:sym typeface="Comfortaa Medium"/>
            </a:endParaRPr>
          </a:p>
        </p:txBody>
      </p:sp>
      <p:pic>
        <p:nvPicPr>
          <p:cNvPr id="106" name="Google Shape;106;p18"/>
          <p:cNvPicPr preferRelativeResize="0"/>
          <p:nvPr/>
        </p:nvPicPr>
        <p:blipFill>
          <a:blip r:embed="rId5">
            <a:alphaModFix/>
          </a:blip>
          <a:stretch>
            <a:fillRect/>
          </a:stretch>
        </p:blipFill>
        <p:spPr>
          <a:xfrm>
            <a:off x="4861525" y="1366750"/>
            <a:ext cx="4173449" cy="25826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Network Analyis</a:t>
            </a:r>
            <a:r>
              <a:rPr lang="en"/>
              <a:t> -  </a:t>
            </a:r>
            <a:r>
              <a:rPr b="0" i="1" lang="en" sz="2650">
                <a:solidFill>
                  <a:schemeClr val="hlink"/>
                </a:solidFill>
                <a:uFill>
                  <a:noFill/>
                </a:uFill>
                <a:hlinkClick r:id="rId3"/>
              </a:rPr>
              <a:t> </a:t>
            </a:r>
            <a:r>
              <a:rPr b="0" i="1" lang="en" sz="2650" u="sng">
                <a:solidFill>
                  <a:schemeClr val="hlink"/>
                </a:solidFill>
                <a:hlinkClick r:id="rId4"/>
              </a:rPr>
              <a:t>Blog Link Here</a:t>
            </a:r>
            <a:endParaRPr b="0" i="1" sz="2650">
              <a:solidFill>
                <a:srgbClr val="4A86E8"/>
              </a:solidFill>
            </a:endParaRPr>
          </a:p>
        </p:txBody>
      </p:sp>
      <p:sp>
        <p:nvSpPr>
          <p:cNvPr id="112" name="Google Shape;112;p19"/>
          <p:cNvSpPr txBox="1"/>
          <p:nvPr>
            <p:ph idx="1" type="body"/>
          </p:nvPr>
        </p:nvSpPr>
        <p:spPr>
          <a:xfrm>
            <a:off x="311700" y="1604725"/>
            <a:ext cx="4685100" cy="3302700"/>
          </a:xfrm>
          <a:prstGeom prst="rect">
            <a:avLst/>
          </a:prstGeom>
        </p:spPr>
        <p:txBody>
          <a:bodyPr anchorCtr="0" anchor="t" bIns="91425" lIns="91425" spcFirstLastPara="1" rIns="91425" wrap="square" tIns="91425">
            <a:normAutofit/>
          </a:bodyPr>
          <a:lstStyle/>
          <a:p>
            <a:pPr indent="-298450" lvl="0" marL="457200" rtl="0" algn="l">
              <a:spcBef>
                <a:spcPts val="1200"/>
              </a:spcBef>
              <a:spcAft>
                <a:spcPts val="0"/>
              </a:spcAft>
              <a:buClr>
                <a:srgbClr val="000000"/>
              </a:buClr>
              <a:buSzPts val="1100"/>
              <a:buFont typeface="Arial"/>
              <a:buChar char="●"/>
            </a:pPr>
            <a:r>
              <a:rPr i="1" lang="en">
                <a:latin typeface="Comfortaa Medium"/>
                <a:ea typeface="Comfortaa Medium"/>
                <a:cs typeface="Comfortaa Medium"/>
                <a:sym typeface="Comfortaa Medium"/>
              </a:rPr>
              <a:t>Graph representation using matrices (adjacency matrix, incidence matrix)</a:t>
            </a:r>
            <a:endParaRPr i="1">
              <a:latin typeface="Comfortaa Medium"/>
              <a:ea typeface="Comfortaa Medium"/>
              <a:cs typeface="Comfortaa Medium"/>
              <a:sym typeface="Comfortaa Medium"/>
            </a:endParaRPr>
          </a:p>
          <a:p>
            <a:pPr indent="-298450" lvl="0" marL="457200" rtl="0" algn="l">
              <a:spcBef>
                <a:spcPts val="0"/>
              </a:spcBef>
              <a:spcAft>
                <a:spcPts val="0"/>
              </a:spcAft>
              <a:buClr>
                <a:srgbClr val="000000"/>
              </a:buClr>
              <a:buSzPts val="1100"/>
              <a:buFont typeface="Arial"/>
              <a:buChar char="●"/>
            </a:pPr>
            <a:r>
              <a:rPr i="1" lang="en">
                <a:latin typeface="Comfortaa Medium"/>
                <a:ea typeface="Comfortaa Medium"/>
                <a:cs typeface="Comfortaa Medium"/>
                <a:sym typeface="Comfortaa Medium"/>
              </a:rPr>
              <a:t>Properties of graph matrices</a:t>
            </a:r>
            <a:endParaRPr i="1">
              <a:latin typeface="Comfortaa Medium"/>
              <a:ea typeface="Comfortaa Medium"/>
              <a:cs typeface="Comfortaa Medium"/>
              <a:sym typeface="Comfortaa Medium"/>
            </a:endParaRPr>
          </a:p>
          <a:p>
            <a:pPr indent="-298450" lvl="0" marL="457200" rtl="0" algn="l">
              <a:spcBef>
                <a:spcPts val="0"/>
              </a:spcBef>
              <a:spcAft>
                <a:spcPts val="0"/>
              </a:spcAft>
              <a:buClr>
                <a:srgbClr val="000000"/>
              </a:buClr>
              <a:buSzPts val="1100"/>
              <a:buFont typeface="Arial"/>
              <a:buChar char="●"/>
            </a:pPr>
            <a:r>
              <a:rPr i="1" lang="en">
                <a:latin typeface="Comfortaa Medium"/>
                <a:ea typeface="Comfortaa Medium"/>
                <a:cs typeface="Comfortaa Medium"/>
                <a:sym typeface="Comfortaa Medium"/>
              </a:rPr>
              <a:t>Connectivity, shortest paths, and centrality measures</a:t>
            </a:r>
            <a:endParaRPr i="1">
              <a:latin typeface="Comfortaa Medium"/>
              <a:ea typeface="Comfortaa Medium"/>
              <a:cs typeface="Comfortaa Medium"/>
              <a:sym typeface="Comfortaa Medium"/>
            </a:endParaRPr>
          </a:p>
          <a:p>
            <a:pPr indent="-298450" lvl="0" marL="457200" rtl="0" algn="l">
              <a:spcBef>
                <a:spcPts val="0"/>
              </a:spcBef>
              <a:spcAft>
                <a:spcPts val="0"/>
              </a:spcAft>
              <a:buClr>
                <a:srgbClr val="000000"/>
              </a:buClr>
              <a:buSzPts val="1100"/>
              <a:buFont typeface="Arial"/>
              <a:buChar char="●"/>
            </a:pPr>
            <a:r>
              <a:rPr i="1" lang="en">
                <a:latin typeface="Comfortaa Medium"/>
                <a:ea typeface="Comfortaa Medium"/>
                <a:cs typeface="Comfortaa Medium"/>
                <a:sym typeface="Comfortaa Medium"/>
              </a:rPr>
              <a:t>Social network analysis and recommendation systems</a:t>
            </a:r>
            <a:endParaRPr i="1">
              <a:latin typeface="Comfortaa Medium"/>
              <a:ea typeface="Comfortaa Medium"/>
              <a:cs typeface="Comfortaa Medium"/>
              <a:sym typeface="Comfortaa Medium"/>
            </a:endParaRPr>
          </a:p>
          <a:p>
            <a:pPr indent="0" lvl="0" marL="457200" rtl="0" algn="l">
              <a:spcBef>
                <a:spcPts val="1200"/>
              </a:spcBef>
              <a:spcAft>
                <a:spcPts val="1200"/>
              </a:spcAft>
              <a:buNone/>
            </a:pPr>
            <a:r>
              <a:t/>
            </a:r>
            <a:endParaRPr i="1">
              <a:latin typeface="Comfortaa Medium"/>
              <a:ea typeface="Comfortaa Medium"/>
              <a:cs typeface="Comfortaa Medium"/>
              <a:sym typeface="Comfortaa Medium"/>
            </a:endParaRPr>
          </a:p>
        </p:txBody>
      </p:sp>
      <p:pic>
        <p:nvPicPr>
          <p:cNvPr id="113" name="Google Shape;113;p19"/>
          <p:cNvPicPr preferRelativeResize="0"/>
          <p:nvPr/>
        </p:nvPicPr>
        <p:blipFill>
          <a:blip r:embed="rId5">
            <a:alphaModFix/>
          </a:blip>
          <a:stretch>
            <a:fillRect/>
          </a:stretch>
        </p:blipFill>
        <p:spPr>
          <a:xfrm>
            <a:off x="4996800" y="1338675"/>
            <a:ext cx="4060725" cy="2744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311700" y="24200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Performance Optimization</a:t>
            </a:r>
            <a:endParaRPr/>
          </a:p>
        </p:txBody>
      </p:sp>
      <p:sp>
        <p:nvSpPr>
          <p:cNvPr id="119" name="Google Shape;119;p20"/>
          <p:cNvSpPr txBox="1"/>
          <p:nvPr>
            <p:ph idx="1" type="body"/>
          </p:nvPr>
        </p:nvSpPr>
        <p:spPr>
          <a:xfrm>
            <a:off x="0" y="1198650"/>
            <a:ext cx="50985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Efficient matrix computations using algorithms (Strassen's algorithm, LU decomposition)</a:t>
            </a:r>
            <a:endParaRPr/>
          </a:p>
          <a:p>
            <a:pPr indent="-342900" lvl="0" marL="457200" rtl="0" algn="l">
              <a:spcBef>
                <a:spcPts val="0"/>
              </a:spcBef>
              <a:spcAft>
                <a:spcPts val="0"/>
              </a:spcAft>
              <a:buSzPts val="1800"/>
              <a:buChar char="❖"/>
            </a:pPr>
            <a:r>
              <a:rPr lang="en"/>
              <a:t>Parallel computing and distributed systems</a:t>
            </a:r>
            <a:endParaRPr/>
          </a:p>
          <a:p>
            <a:pPr indent="-342900" lvl="0" marL="457200" rtl="0" algn="l">
              <a:spcBef>
                <a:spcPts val="0"/>
              </a:spcBef>
              <a:spcAft>
                <a:spcPts val="0"/>
              </a:spcAft>
              <a:buSzPts val="1800"/>
              <a:buChar char="❖"/>
            </a:pPr>
            <a:r>
              <a:rPr lang="en"/>
              <a:t>GPU acceleration for linear algebra operations</a:t>
            </a:r>
            <a:endParaRPr/>
          </a:p>
          <a:p>
            <a:pPr indent="-342900" lvl="0" marL="457200" rtl="0" algn="l">
              <a:spcBef>
                <a:spcPts val="0"/>
              </a:spcBef>
              <a:spcAft>
                <a:spcPts val="0"/>
              </a:spcAft>
              <a:buSzPts val="1800"/>
              <a:buChar char="❖"/>
            </a:pPr>
            <a:r>
              <a:rPr lang="en"/>
              <a:t>Examples of real-world performance g</a:t>
            </a:r>
            <a:endParaRPr/>
          </a:p>
        </p:txBody>
      </p:sp>
      <p:pic>
        <p:nvPicPr>
          <p:cNvPr id="120" name="Google Shape;120;p20"/>
          <p:cNvPicPr preferRelativeResize="0"/>
          <p:nvPr/>
        </p:nvPicPr>
        <p:blipFill>
          <a:blip r:embed="rId3">
            <a:alphaModFix/>
          </a:blip>
          <a:stretch>
            <a:fillRect/>
          </a:stretch>
        </p:blipFill>
        <p:spPr>
          <a:xfrm>
            <a:off x="4775050" y="699325"/>
            <a:ext cx="4368949" cy="3079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Libraries and Tools</a:t>
            </a:r>
            <a:endParaRPr/>
          </a:p>
        </p:txBody>
      </p:sp>
      <p:sp>
        <p:nvSpPr>
          <p:cNvPr id="126" name="Google Shape;126;p21"/>
          <p:cNvSpPr txBox="1"/>
          <p:nvPr>
            <p:ph idx="1" type="body"/>
          </p:nvPr>
        </p:nvSpPr>
        <p:spPr>
          <a:xfrm>
            <a:off x="-49250" y="1304825"/>
            <a:ext cx="5158800" cy="3302700"/>
          </a:xfrm>
          <a:prstGeom prst="rect">
            <a:avLst/>
          </a:prstGeom>
        </p:spPr>
        <p:txBody>
          <a:bodyPr anchorCtr="0" anchor="t" bIns="91425" lIns="91425" spcFirstLastPara="1" rIns="91425" wrap="square" tIns="91425">
            <a:normAutofit fontScale="85000" lnSpcReduction="10000"/>
          </a:bodyPr>
          <a:lstStyle/>
          <a:p>
            <a:pPr indent="-287972" lvl="0" marL="457200" rtl="0" algn="l">
              <a:spcBef>
                <a:spcPts val="1200"/>
              </a:spcBef>
              <a:spcAft>
                <a:spcPts val="0"/>
              </a:spcAft>
              <a:buClr>
                <a:srgbClr val="000000"/>
              </a:buClr>
              <a:buSzPct val="61111"/>
              <a:buFont typeface="Comfortaa Medium"/>
              <a:buChar char="●"/>
            </a:pPr>
            <a:r>
              <a:rPr lang="en">
                <a:latin typeface="Comfortaa Medium"/>
                <a:ea typeface="Comfortaa Medium"/>
                <a:cs typeface="Comfortaa Medium"/>
                <a:sym typeface="Comfortaa Medium"/>
              </a:rPr>
              <a:t>Overview of </a:t>
            </a:r>
            <a:r>
              <a:rPr b="1" lang="en">
                <a:latin typeface="Comfortaa"/>
                <a:ea typeface="Comfortaa"/>
                <a:cs typeface="Comfortaa"/>
                <a:sym typeface="Comfortaa"/>
              </a:rPr>
              <a:t>popular linear algebra libraries</a:t>
            </a:r>
            <a:r>
              <a:rPr lang="en">
                <a:latin typeface="Comfortaa Medium"/>
                <a:ea typeface="Comfortaa Medium"/>
                <a:cs typeface="Comfortaa Medium"/>
                <a:sym typeface="Comfortaa Medium"/>
              </a:rPr>
              <a:t> (e.g., NumPy, SciPy, Eigen)</a:t>
            </a:r>
            <a:endParaRPr>
              <a:latin typeface="Comfortaa Medium"/>
              <a:ea typeface="Comfortaa Medium"/>
              <a:cs typeface="Comfortaa Medium"/>
              <a:sym typeface="Comfortaa Medium"/>
            </a:endParaRPr>
          </a:p>
          <a:p>
            <a:pPr indent="0" lvl="0" marL="457200" rtl="0" algn="l">
              <a:spcBef>
                <a:spcPts val="1200"/>
              </a:spcBef>
              <a:spcAft>
                <a:spcPts val="0"/>
              </a:spcAft>
              <a:buNone/>
            </a:pPr>
            <a:r>
              <a:t/>
            </a:r>
            <a:endParaRPr>
              <a:latin typeface="Comfortaa Medium"/>
              <a:ea typeface="Comfortaa Medium"/>
              <a:cs typeface="Comfortaa Medium"/>
              <a:sym typeface="Comfortaa Medium"/>
            </a:endParaRPr>
          </a:p>
          <a:p>
            <a:pPr indent="-287972" lvl="0" marL="457200" rtl="0" algn="l">
              <a:spcBef>
                <a:spcPts val="1200"/>
              </a:spcBef>
              <a:spcAft>
                <a:spcPts val="0"/>
              </a:spcAft>
              <a:buClr>
                <a:srgbClr val="000000"/>
              </a:buClr>
              <a:buSzPct val="61111"/>
              <a:buFont typeface="Comfortaa Medium"/>
              <a:buChar char="●"/>
            </a:pPr>
            <a:r>
              <a:rPr b="1" lang="en">
                <a:latin typeface="Comfortaa"/>
                <a:ea typeface="Comfortaa"/>
                <a:cs typeface="Comfortaa"/>
                <a:sym typeface="Comfortaa"/>
              </a:rPr>
              <a:t>High-level programming languages</a:t>
            </a:r>
            <a:r>
              <a:rPr lang="en">
                <a:latin typeface="Comfortaa Medium"/>
                <a:ea typeface="Comfortaa Medium"/>
                <a:cs typeface="Comfortaa Medium"/>
                <a:sym typeface="Comfortaa Medium"/>
              </a:rPr>
              <a:t> with built-in linear algebra support (e.g., MATLAB, Python)</a:t>
            </a:r>
            <a:endParaRPr>
              <a:latin typeface="Comfortaa Medium"/>
              <a:ea typeface="Comfortaa Medium"/>
              <a:cs typeface="Comfortaa Medium"/>
              <a:sym typeface="Comfortaa Medium"/>
            </a:endParaRPr>
          </a:p>
          <a:p>
            <a:pPr indent="0" lvl="0" marL="457200" rtl="0" algn="l">
              <a:spcBef>
                <a:spcPts val="1200"/>
              </a:spcBef>
              <a:spcAft>
                <a:spcPts val="0"/>
              </a:spcAft>
              <a:buNone/>
            </a:pPr>
            <a:r>
              <a:t/>
            </a:r>
            <a:endParaRPr>
              <a:latin typeface="Comfortaa Medium"/>
              <a:ea typeface="Comfortaa Medium"/>
              <a:cs typeface="Comfortaa Medium"/>
              <a:sym typeface="Comfortaa Medium"/>
            </a:endParaRPr>
          </a:p>
          <a:p>
            <a:pPr indent="-287972" lvl="0" marL="457200" rtl="0" algn="l">
              <a:spcBef>
                <a:spcPts val="1200"/>
              </a:spcBef>
              <a:spcAft>
                <a:spcPts val="0"/>
              </a:spcAft>
              <a:buClr>
                <a:srgbClr val="000000"/>
              </a:buClr>
              <a:buSzPct val="61111"/>
              <a:buFont typeface="Comfortaa"/>
              <a:buChar char="●"/>
            </a:pPr>
            <a:r>
              <a:rPr b="1" lang="en">
                <a:latin typeface="Comfortaa"/>
                <a:ea typeface="Comfortaa"/>
                <a:cs typeface="Comfortaa"/>
                <a:sym typeface="Comfortaa"/>
              </a:rPr>
              <a:t>Visualization tools for matrices and vectors</a:t>
            </a:r>
            <a:endParaRPr b="1">
              <a:latin typeface="Comfortaa"/>
              <a:ea typeface="Comfortaa"/>
              <a:cs typeface="Comfortaa"/>
              <a:sym typeface="Comfortaa"/>
            </a:endParaRPr>
          </a:p>
          <a:p>
            <a:pPr indent="0" lvl="0" marL="0" rtl="0" algn="l">
              <a:spcBef>
                <a:spcPts val="1200"/>
              </a:spcBef>
              <a:spcAft>
                <a:spcPts val="1200"/>
              </a:spcAft>
              <a:buNone/>
            </a:pPr>
            <a:r>
              <a:t/>
            </a:r>
            <a:endParaRPr>
              <a:latin typeface="Comfortaa Medium"/>
              <a:ea typeface="Comfortaa Medium"/>
              <a:cs typeface="Comfortaa Medium"/>
              <a:sym typeface="Comfortaa Medium"/>
            </a:endParaRPr>
          </a:p>
        </p:txBody>
      </p:sp>
      <p:pic>
        <p:nvPicPr>
          <p:cNvPr id="127" name="Google Shape;127;p21"/>
          <p:cNvPicPr preferRelativeResize="0"/>
          <p:nvPr/>
        </p:nvPicPr>
        <p:blipFill>
          <a:blip r:embed="rId3">
            <a:alphaModFix/>
          </a:blip>
          <a:stretch>
            <a:fillRect/>
          </a:stretch>
        </p:blipFill>
        <p:spPr>
          <a:xfrm>
            <a:off x="5109550" y="1011550"/>
            <a:ext cx="3902851" cy="2440001"/>
          </a:xfrm>
          <a:prstGeom prst="rect">
            <a:avLst/>
          </a:prstGeom>
          <a:noFill/>
          <a:ln>
            <a:noFill/>
          </a:ln>
        </p:spPr>
      </p:pic>
      <p:pic>
        <p:nvPicPr>
          <p:cNvPr id="128" name="Google Shape;128;p21"/>
          <p:cNvPicPr preferRelativeResize="0"/>
          <p:nvPr/>
        </p:nvPicPr>
        <p:blipFill>
          <a:blip r:embed="rId4">
            <a:alphaModFix/>
          </a:blip>
          <a:stretch>
            <a:fillRect/>
          </a:stretch>
        </p:blipFill>
        <p:spPr>
          <a:xfrm>
            <a:off x="5197089" y="3533525"/>
            <a:ext cx="3727775" cy="1400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